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BC25"/>
    <a:srgbClr val="1D3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 autoAdjust="0"/>
    <p:restoredTop sz="88580" autoAdjust="0"/>
  </p:normalViewPr>
  <p:slideViewPr>
    <p:cSldViewPr snapToGrid="0">
      <p:cViewPr varScale="1">
        <p:scale>
          <a:sx n="23" d="100"/>
          <a:sy n="23" d="100"/>
        </p:scale>
        <p:origin x="58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F8893-0436-4922-A1C0-7DBB45EF936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74231-51A7-471E-AC0C-B5AD9C039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1pPr>
    <a:lvl2pPr marL="1753301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2pPr>
    <a:lvl3pPr marL="3506614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3pPr>
    <a:lvl4pPr marL="5259918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4pPr>
    <a:lvl5pPr marL="7013227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5pPr>
    <a:lvl6pPr marL="8766528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6pPr>
    <a:lvl7pPr marL="10519833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7pPr>
    <a:lvl8pPr marL="12273142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8pPr>
    <a:lvl9pPr marL="14026446" algn="l" defTabSz="3506614" rtl="0" eaLnBrk="1" latinLnBrk="0" hangingPunct="1">
      <a:defRPr sz="45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74231-51A7-471E-AC0C-B5AD9C039F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4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1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9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5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25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45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8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4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02FA-A069-4117-98CF-879DA71C73E0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4D97-2396-4153-AAD3-8525D8478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1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82F359-C1A5-19E3-1CD4-4C5BFEF22C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7701637"/>
            <a:ext cx="42803763" cy="2573576"/>
          </a:xfrm>
          <a:prstGeom prst="rect">
            <a:avLst/>
          </a:prstGeom>
        </p:spPr>
      </p:pic>
      <p:sp>
        <p:nvSpPr>
          <p:cNvPr id="10" name="Rektangel 29">
            <a:extLst>
              <a:ext uri="{FF2B5EF4-FFF2-40B4-BE49-F238E27FC236}">
                <a16:creationId xmlns:a16="http://schemas.microsoft.com/office/drawing/2014/main" id="{3E7E358B-1065-4A9C-8B5D-15AD0221C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1"/>
            <a:ext cx="42803762" cy="3546764"/>
          </a:xfrm>
          <a:prstGeom prst="rect">
            <a:avLst/>
          </a:prstGeom>
          <a:solidFill>
            <a:srgbClr val="1D335C"/>
          </a:solidFill>
          <a:ln w="9525">
            <a:noFill/>
            <a:round/>
            <a:headEnd/>
            <a:tailEnd/>
          </a:ln>
        </p:spPr>
        <p:txBody>
          <a:bodyPr/>
          <a:lstStyle>
            <a:lvl1pPr defTabSz="3497263">
              <a:spcBef>
                <a:spcPct val="20000"/>
              </a:spcBef>
              <a:buChar char="•"/>
              <a:defRPr sz="1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97263">
              <a:spcBef>
                <a:spcPct val="20000"/>
              </a:spcBef>
              <a:buChar char="–"/>
              <a:defRPr sz="1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97263">
              <a:spcBef>
                <a:spcPct val="20000"/>
              </a:spcBef>
              <a:buChar char="•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97263">
              <a:spcBef>
                <a:spcPct val="20000"/>
              </a:spcBef>
              <a:buChar char="–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97263">
              <a:spcBef>
                <a:spcPct val="20000"/>
              </a:spcBef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225" dirty="0"/>
          </a:p>
        </p:txBody>
      </p:sp>
      <p:sp>
        <p:nvSpPr>
          <p:cNvPr id="3" name="Rektangel 29">
            <a:extLst>
              <a:ext uri="{FF2B5EF4-FFF2-40B4-BE49-F238E27FC236}">
                <a16:creationId xmlns:a16="http://schemas.microsoft.com/office/drawing/2014/main" id="{46A70524-FD88-1A56-7E7C-BE072E37B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8134" y="11908837"/>
            <a:ext cx="14034954" cy="6950980"/>
          </a:xfrm>
          <a:prstGeom prst="rect">
            <a:avLst/>
          </a:prstGeom>
          <a:solidFill>
            <a:srgbClr val="1D335C"/>
          </a:solidFill>
          <a:ln w="9525">
            <a:noFill/>
            <a:round/>
            <a:headEnd/>
            <a:tailEnd/>
          </a:ln>
        </p:spPr>
        <p:txBody>
          <a:bodyPr anchor="ctr"/>
          <a:lstStyle>
            <a:lvl1pPr defTabSz="3497263">
              <a:spcBef>
                <a:spcPct val="20000"/>
              </a:spcBef>
              <a:buChar char="•"/>
              <a:defRPr sz="1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97263">
              <a:spcBef>
                <a:spcPct val="20000"/>
              </a:spcBef>
              <a:buChar char="–"/>
              <a:defRPr sz="1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97263">
              <a:spcBef>
                <a:spcPct val="20000"/>
              </a:spcBef>
              <a:buChar char="•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97263">
              <a:spcBef>
                <a:spcPct val="20000"/>
              </a:spcBef>
              <a:buChar char="–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97263">
              <a:spcBef>
                <a:spcPct val="20000"/>
              </a:spcBef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sz="7200" b="1" dirty="0">
                <a:solidFill>
                  <a:schemeClr val="bg1"/>
                </a:solidFill>
              </a:rPr>
              <a:t>This could be a place for images</a:t>
            </a:r>
          </a:p>
        </p:txBody>
      </p:sp>
      <p:sp>
        <p:nvSpPr>
          <p:cNvPr id="34" name="Text Box 9">
            <a:extLst>
              <a:ext uri="{FF2B5EF4-FFF2-40B4-BE49-F238E27FC236}">
                <a16:creationId xmlns:a16="http://schemas.microsoft.com/office/drawing/2014/main" id="{98C1937E-44D9-4FB7-89F8-480612EE7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8107" y="4471270"/>
            <a:ext cx="14034954" cy="713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196" tIns="33100" rIns="66196" bIns="33100">
            <a:noAutofit/>
          </a:bodyPr>
          <a:lstStyle/>
          <a:p>
            <a:pPr algn="just" defTabSz="321817" eaLnBrk="0" hangingPunct="0">
              <a:lnSpc>
                <a:spcPct val="114000"/>
              </a:lnSpc>
            </a:pPr>
            <a:r>
              <a:rPr lang="en-GB" sz="7200" b="1" dirty="0">
                <a:solidFill>
                  <a:srgbClr val="86BC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Introduction – for example</a:t>
            </a:r>
            <a:endParaRPr lang="en-GB" altLang="cs-CZ" sz="7200" dirty="0">
              <a:solidFill>
                <a:srgbClr val="86BC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21817" eaLnBrk="0" hangingPunct="0">
              <a:lnSpc>
                <a:spcPct val="114000"/>
              </a:lnSpc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 Aenean id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pulvinar. In convallis. Sed convallis magna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sem. Maecenas lorem.</a:t>
            </a:r>
          </a:p>
          <a:p>
            <a:pPr marL="1749313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Text could go here.</a:t>
            </a:r>
          </a:p>
          <a:p>
            <a:pPr marL="1749313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Text could go here.</a:t>
            </a:r>
          </a:p>
          <a:p>
            <a:pPr marL="1749313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Text could go here.</a:t>
            </a:r>
          </a:p>
        </p:txBody>
      </p:sp>
      <p:sp>
        <p:nvSpPr>
          <p:cNvPr id="35" name="Text Box 9">
            <a:extLst>
              <a:ext uri="{FF2B5EF4-FFF2-40B4-BE49-F238E27FC236}">
                <a16:creationId xmlns:a16="http://schemas.microsoft.com/office/drawing/2014/main" id="{EEE1543B-98C2-47D5-A437-CEC327F68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8080" y="19159731"/>
            <a:ext cx="14034954" cy="859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196" tIns="33100" rIns="66196" bIns="33100">
            <a:noAutofit/>
          </a:bodyPr>
          <a:lstStyle/>
          <a:p>
            <a:pPr algn="just" defTabSz="321817" eaLnBrk="0" hangingPunct="0">
              <a:lnSpc>
                <a:spcPct val="114000"/>
              </a:lnSpc>
            </a:pPr>
            <a:r>
              <a:rPr lang="en-GB" sz="7200" b="1" dirty="0">
                <a:solidFill>
                  <a:srgbClr val="86BC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Headline</a:t>
            </a:r>
          </a:p>
          <a:p>
            <a:pPr algn="just" defTabSz="321817" eaLnBrk="0" hangingPunct="0">
              <a:lnSpc>
                <a:spcPct val="114000"/>
              </a:lnSpc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Maecenas fermentum,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in pharetra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ante, in pharetra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 Lorem ipsum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fermentum ipsum. In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ut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at, pharetra vitae,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 Nemo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ipsam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voluptatem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quia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voluptas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aspernatur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odit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aut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fugit.</a:t>
            </a:r>
          </a:p>
        </p:txBody>
      </p:sp>
      <p:sp>
        <p:nvSpPr>
          <p:cNvPr id="37" name="Text Box 9">
            <a:extLst>
              <a:ext uri="{FF2B5EF4-FFF2-40B4-BE49-F238E27FC236}">
                <a16:creationId xmlns:a16="http://schemas.microsoft.com/office/drawing/2014/main" id="{883E07E2-5C65-4AD3-9852-A84AEBFCB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7178" y="4469235"/>
            <a:ext cx="13252788" cy="14390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196" tIns="33100" rIns="66196" bIns="33100">
            <a:noAutofit/>
          </a:bodyPr>
          <a:lstStyle/>
          <a:p>
            <a:pPr algn="just" defTabSz="2938856" eaLnBrk="0" hangingPunct="0">
              <a:lnSpc>
                <a:spcPct val="114000"/>
              </a:lnSpc>
              <a:tabLst>
                <a:tab pos="372110" algn="l"/>
              </a:tabLst>
            </a:pPr>
            <a:r>
              <a:rPr lang="en-GB" sz="7200" b="1" dirty="0">
                <a:solidFill>
                  <a:srgbClr val="F8C4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7200" b="1" dirty="0">
                <a:solidFill>
                  <a:srgbClr val="86BC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  <a:endParaRPr lang="en-GB" altLang="cs-CZ" sz="7200" dirty="0">
              <a:solidFill>
                <a:srgbClr val="86BC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21817" eaLnBrk="0" hangingPunct="0">
              <a:lnSpc>
                <a:spcPct val="114000"/>
              </a:lnSpc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Contrary to popular belief, Lorem Ipsum is not simply random text. It has roots in a piece of classical Latin literature from 45 BC, making it over 2000 years old. Richard McClintock, a Latin professor at Hampden-Sydney College in Virginia, looked up one of the more obscure Latin words,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from a Lorem Ipsum passage, and going through the cites of the word in classical literature, discovered the undoubtable source. Lorem Ipsum comes from sections 1.10.32 and 1.10.33 of "de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Bonorum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Malorum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" (The Extremes of Good and Evil) by Cicero, written in 45 BC.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21817" eaLnBrk="0" hangingPunct="0">
              <a:lnSpc>
                <a:spcPct val="114000"/>
              </a:lnSpc>
            </a:pP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2938856" eaLnBrk="0" hangingPunct="0">
              <a:lnSpc>
                <a:spcPct val="114000"/>
              </a:lnSpc>
              <a:tabLst>
                <a:tab pos="372110" algn="l"/>
              </a:tabLst>
            </a:pPr>
            <a:r>
              <a:rPr lang="en-GB" sz="7200" b="1" dirty="0">
                <a:solidFill>
                  <a:srgbClr val="86BC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Conclusions </a:t>
            </a:r>
            <a:endParaRPr lang="en-GB" altLang="cs-CZ" sz="7200" dirty="0">
              <a:solidFill>
                <a:srgbClr val="86BC2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21817" eaLnBrk="0" hangingPunct="0">
              <a:lnSpc>
                <a:spcPct val="114000"/>
              </a:lnSpc>
            </a:pP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ac, vestibulum in,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33">
            <a:extLst>
              <a:ext uri="{FF2B5EF4-FFF2-40B4-BE49-F238E27FC236}">
                <a16:creationId xmlns:a16="http://schemas.microsoft.com/office/drawing/2014/main" id="{83824365-002A-4091-A933-094C2445956F}"/>
              </a:ext>
            </a:extLst>
          </p:cNvPr>
          <p:cNvSpPr txBox="1"/>
          <p:nvPr/>
        </p:nvSpPr>
        <p:spPr>
          <a:xfrm>
            <a:off x="13083990" y="2200181"/>
            <a:ext cx="29338142" cy="11708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504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Author names: First Author, Second Author, Third Author</a:t>
            </a:r>
            <a:r>
              <a:rPr lang="cs-CZ" sz="3504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en-US" sz="3504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3504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r>
              <a:rPr lang="cs-CZ" sz="3504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s: Affiliation1, Affiliation2…</a:t>
            </a:r>
            <a:endParaRPr lang="en-US" sz="350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39">
            <a:extLst>
              <a:ext uri="{FF2B5EF4-FFF2-40B4-BE49-F238E27FC236}">
                <a16:creationId xmlns:a16="http://schemas.microsoft.com/office/drawing/2014/main" id="{9D96B17E-40EE-43F4-8A55-312C66D2E31D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3083991" y="28136"/>
            <a:ext cx="29338141" cy="2269054"/>
          </a:xfrm>
          <a:prstGeom prst="rect">
            <a:avLst/>
          </a:prstGeom>
          <a:noFill/>
          <a:ln w="9525">
            <a:noFill/>
            <a:prstDash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square" lIns="321028" tIns="160514" rIns="321028" bIns="160514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cs-CZ" altLang="cs-CZ" sz="6319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AUTHORS´ GUIDELINES FOR PAPER SUBMISS</a:t>
            </a:r>
            <a:r>
              <a:rPr lang="es-ES" altLang="cs-CZ" sz="6319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lang="cs-CZ" altLang="cs-CZ" sz="6319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 OF POSTER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cs-CZ" altLang="cs-CZ" sz="6319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TITLE OF ARTICLE</a:t>
            </a:r>
            <a:endParaRPr lang="en-US" altLang="cs-CZ" sz="6319" b="1" dirty="0">
              <a:solidFill>
                <a:schemeClr val="bg1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pic>
        <p:nvPicPr>
          <p:cNvPr id="12" name="Picture 11" descr="A green circle with white text and blue text&#10;&#10;Description automatically generated">
            <a:extLst>
              <a:ext uri="{FF2B5EF4-FFF2-40B4-BE49-F238E27FC236}">
                <a16:creationId xmlns:a16="http://schemas.microsoft.com/office/drawing/2014/main" id="{3494C873-2120-906C-E026-670D7C6E52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98"/>
          <a:stretch/>
        </p:blipFill>
        <p:spPr>
          <a:xfrm>
            <a:off x="6887213" y="28136"/>
            <a:ext cx="7494258" cy="6032934"/>
          </a:xfrm>
          <a:prstGeom prst="rect">
            <a:avLst/>
          </a:prstGeom>
        </p:spPr>
      </p:pic>
      <p:sp>
        <p:nvSpPr>
          <p:cNvPr id="31" name="Text Box 9">
            <a:extLst>
              <a:ext uri="{FF2B5EF4-FFF2-40B4-BE49-F238E27FC236}">
                <a16:creationId xmlns:a16="http://schemas.microsoft.com/office/drawing/2014/main" id="{7C458268-3103-4C5B-942F-453349FD4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437" y="4469235"/>
            <a:ext cx="12393553" cy="2409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196" tIns="33100" rIns="66196" bIns="33100">
            <a:noAutofit/>
          </a:bodyPr>
          <a:lstStyle/>
          <a:p>
            <a:pPr algn="just" defTabSz="321817" eaLnBrk="0" hangingPunct="0">
              <a:lnSpc>
                <a:spcPct val="114000"/>
              </a:lnSpc>
            </a:pPr>
            <a:r>
              <a:rPr lang="en-GB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Introduction</a:t>
            </a:r>
            <a:endParaRPr lang="en-GB" altLang="cs-CZ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21817" eaLnBrk="0" hangingPunct="0">
              <a:lnSpc>
                <a:spcPct val="114000"/>
              </a:lnSpc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formatting</a:t>
            </a: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 of this document indicates the editor </a:t>
            </a:r>
            <a:r>
              <a:rPr lang="en-GB" alt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 for the submission of the poster for </a:t>
            </a:r>
            <a:r>
              <a:rPr lang="en-GB" alt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cs-CZ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Eurasphalt</a:t>
            </a:r>
            <a:r>
              <a:rPr lang="en-GB" alt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altLang="cs-CZ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Eurobitume</a:t>
            </a:r>
            <a:r>
              <a:rPr lang="en-GB" alt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 (E&amp;E) congress 2024 </a:t>
            </a: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with some enhancements for this particular using. To make it easier for authors this document may be used as an example use the space below.</a:t>
            </a:r>
          </a:p>
          <a:p>
            <a:pPr algn="just" defTabSz="321817" eaLnBrk="0" hangingPunct="0">
              <a:lnSpc>
                <a:spcPct val="114000"/>
              </a:lnSpc>
            </a:pPr>
            <a:endParaRPr lang="en-GB" alt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321817" eaLnBrk="0" hangingPunct="0">
              <a:lnSpc>
                <a:spcPct val="114000"/>
              </a:lnSpc>
            </a:pPr>
            <a:r>
              <a:rPr lang="en-GB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Formatting requirements </a:t>
            </a:r>
            <a:endParaRPr lang="en-GB" altLang="cs-CZ" sz="7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Language: All E-Posters should be prepared in English.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1 Page PPTX file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File format: .PPTX only.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File size less than 200 MB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E-Poster orientation: landscape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Font size: ≥16 for the text and ≥18 for the header   (please do not use smaller font)</a:t>
            </a:r>
            <a:endParaRPr lang="en-GB" alt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Animated images and animations are not permitted for e-Posters and will be non-functioning.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When you insert Images, Photos, Tables, Graphs please use simple copy-paste, and do not use embedded documents – the system does not support embedded files -audio or video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Please do not use symbols or special characters (</a:t>
            </a:r>
            <a:r>
              <a:rPr lang="en-GB" altLang="cs-CZ" sz="44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. +/-@)</a:t>
            </a:r>
          </a:p>
          <a:p>
            <a:pPr marL="601769" indent="-601769" algn="just" defTabSz="321817" eaLnBrk="0" hangingPunct="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altLang="cs-CZ" sz="4400" dirty="0">
                <a:latin typeface="Arial" panose="020B0604020202020204" pitchFamily="34" charset="0"/>
                <a:cs typeface="Arial" panose="020B0604020202020204" pitchFamily="34" charset="0"/>
              </a:rPr>
              <a:t>Please do not use headers and footers.</a:t>
            </a:r>
          </a:p>
        </p:txBody>
      </p:sp>
      <p:sp>
        <p:nvSpPr>
          <p:cNvPr id="2" name="Rektangel 29">
            <a:extLst>
              <a:ext uri="{FF2B5EF4-FFF2-40B4-BE49-F238E27FC236}">
                <a16:creationId xmlns:a16="http://schemas.microsoft.com/office/drawing/2014/main" id="{602A00E9-D676-80D6-8492-E359D7E6F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87178" y="19997613"/>
            <a:ext cx="14034954" cy="6922845"/>
          </a:xfrm>
          <a:prstGeom prst="rect">
            <a:avLst/>
          </a:prstGeom>
          <a:solidFill>
            <a:srgbClr val="1D335C"/>
          </a:solidFill>
          <a:ln w="9525">
            <a:noFill/>
            <a:round/>
            <a:headEnd/>
            <a:tailEnd/>
          </a:ln>
        </p:spPr>
        <p:txBody>
          <a:bodyPr anchor="ctr"/>
          <a:lstStyle>
            <a:lvl1pPr defTabSz="3497263">
              <a:spcBef>
                <a:spcPct val="20000"/>
              </a:spcBef>
              <a:buChar char="•"/>
              <a:defRPr sz="1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3497263">
              <a:spcBef>
                <a:spcPct val="20000"/>
              </a:spcBef>
              <a:buChar char="–"/>
              <a:defRPr sz="10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3497263">
              <a:spcBef>
                <a:spcPct val="20000"/>
              </a:spcBef>
              <a:buChar char="•"/>
              <a:defRPr sz="8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3497263">
              <a:spcBef>
                <a:spcPct val="20000"/>
              </a:spcBef>
              <a:buChar char="–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3497263">
              <a:spcBef>
                <a:spcPct val="20000"/>
              </a:spcBef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sz="7200" b="1" dirty="0">
                <a:solidFill>
                  <a:schemeClr val="bg1"/>
                </a:solidFill>
              </a:rPr>
              <a:t>This could be a place for images</a:t>
            </a:r>
          </a:p>
        </p:txBody>
      </p:sp>
    </p:spTree>
    <p:extLst>
      <p:ext uri="{BB962C8B-B14F-4D97-AF65-F5344CB8AC3E}">
        <p14:creationId xmlns:p14="http://schemas.microsoft.com/office/powerpoint/2010/main" val="243933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479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AUTHORS´ GUIDELINES FOR PAPER SUBMISSION OF POSTER TITLE OF ARTICLE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2021-02-15T14:23:16Z</dcterms:created>
  <dcterms:modified xsi:type="dcterms:W3CDTF">2024-01-20T16:48:26Z</dcterms:modified>
</cp:coreProperties>
</file>